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средней численности работников СО НКО за пять лет до дня подачи заявления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satMod val="100000"/>
                    <a:lumMod val="104000"/>
                  </a:schemeClr>
                </a:gs>
                <a:gs pos="78000">
                  <a:schemeClr val="accent3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25-4692-8236-1EA811454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270272"/>
        <c:axId val="37271808"/>
        <c:axId val="0"/>
      </c:bar3DChart>
      <c:catAx>
        <c:axId val="3727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1808"/>
        <c:crosses val="autoZero"/>
        <c:auto val="1"/>
        <c:lblAlgn val="ctr"/>
        <c:lblOffset val="100"/>
        <c:noMultiLvlLbl val="0"/>
      </c:catAx>
      <c:valAx>
        <c:axId val="3727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Сведения о средней численности добровольцев СО НКО за пять лет до дня подачи заявления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satMod val="100000"/>
                    <a:lumMod val="104000"/>
                  </a:schemeClr>
                </a:gs>
                <a:gs pos="78000">
                  <a:schemeClr val="accent3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</c:v>
                </c:pt>
                <c:pt idx="1">
                  <c:v>30</c:v>
                </c:pt>
                <c:pt idx="2">
                  <c:v>134</c:v>
                </c:pt>
                <c:pt idx="3">
                  <c:v>47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34-436B-98D9-C08F87F14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227392"/>
        <c:axId val="173270144"/>
        <c:axId val="0"/>
      </c:bar3DChart>
      <c:catAx>
        <c:axId val="17322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270144"/>
        <c:crosses val="autoZero"/>
        <c:auto val="1"/>
        <c:lblAlgn val="ctr"/>
        <c:lblOffset val="100"/>
        <c:noMultiLvlLbl val="0"/>
      </c:catAx>
      <c:valAx>
        <c:axId val="17327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22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7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8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907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8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02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5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04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16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63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0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2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6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5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6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5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1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83000">
              <a:srgbClr val="92D050"/>
            </a:gs>
            <a:gs pos="48000">
              <a:schemeClr val="accent1">
                <a:tint val="23500"/>
                <a:satMod val="160000"/>
                <a:lumMod val="25000"/>
                <a:alpha val="67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95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83000">
              <a:srgbClr val="92D050"/>
            </a:gs>
            <a:gs pos="48000">
              <a:schemeClr val="accent1">
                <a:tint val="23500"/>
                <a:satMod val="160000"/>
                <a:lumMod val="25000"/>
                <a:alpha val="67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DDA9975-F0D6-4C52-98C0-1E9C940CC7FA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872D10D-DE73-48ED-9A1E-D69A8DEE04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osovotsv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191959674_450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vk.com/wall-191959674_3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58076629_80478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vk.com/wall-191959674_407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58076629_80613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s://vk.com/wall-58076629_80520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vk.com/sovotsev?from=search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vk.com/wall-58076629_80545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9B7546-56DD-43A7-83DF-90CD028525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Публичный отчёт по </a:t>
            </a:r>
            <a:r>
              <a:rPr lang="ru-RU" sz="6000" dirty="0" err="1"/>
              <a:t>Ано</a:t>
            </a:r>
            <a:r>
              <a:rPr lang="ru-RU" sz="6000" dirty="0"/>
              <a:t> совет отцов города </a:t>
            </a:r>
            <a:r>
              <a:rPr lang="ru-RU" sz="6000" dirty="0" err="1"/>
              <a:t>севастополя</a:t>
            </a:r>
            <a:endParaRPr lang="ru-RU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372DC1-955D-4BED-8D78-537866CB6D36}"/>
              </a:ext>
            </a:extLst>
          </p:cNvPr>
          <p:cNvSpPr txBox="1"/>
          <p:nvPr/>
        </p:nvSpPr>
        <p:spPr>
          <a:xfrm>
            <a:off x="0" y="5156538"/>
            <a:ext cx="49790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АВТОНОМНАЯ НЕКОММЕРЧЕСКАЯ ОРГАНИЗАЦИЯ "СОВЕТ ОТЦОВ СЕВАСТОПОЛЯ"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Юридический адрес: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299023, город Севастополь, Тарутинская улица, 38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Руководитель: Директор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Помогалов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 Николай Николаевич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эл. почта: </a:t>
            </a:r>
            <a:r>
              <a:rPr lang="ru-RU" sz="1600" b="0" i="0" u="none" strike="noStrike" dirty="0">
                <a:solidFill>
                  <a:srgbClr val="447BBA"/>
                </a:solidFill>
                <a:effectLst/>
                <a:latin typeface="-apple-system"/>
                <a:hlinkClick r:id="rId2"/>
              </a:rPr>
              <a:t>anosovotsv@mail.ru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8599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емья 16:9 обои, семья картинки, семья фото 1600x900">
            <a:extLst>
              <a:ext uri="{FF2B5EF4-FFF2-40B4-BE49-F238E27FC236}">
                <a16:creationId xmlns:a16="http://schemas.microsoft.com/office/drawing/2014/main" xmlns="" id="{F4193C72-23FF-49C1-9A8D-2FB4BD9C0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F88F9-E942-4577-B27F-1A08E15F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" y="100209"/>
            <a:ext cx="5104356" cy="2642992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организации 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авторитет отцов, укрепить традиционные семейные ценности и правильные ориентиры воспитания детей.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1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Семья 16:9 обои, семья картинки, семья фото 1600x900">
            <a:extLst>
              <a:ext uri="{FF2B5EF4-FFF2-40B4-BE49-F238E27FC236}">
                <a16:creationId xmlns:a16="http://schemas.microsoft.com/office/drawing/2014/main" xmlns="" id="{72E136EE-4B29-4D06-8ED1-C11E56888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3FE2DFBB-3A7D-462C-892C-206DCC283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931670"/>
              </p:ext>
            </p:extLst>
          </p:nvPr>
        </p:nvGraphicFramePr>
        <p:xfrm>
          <a:off x="1" y="-1"/>
          <a:ext cx="3454400" cy="461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8AB88FD3-6767-4F14-96AF-BB0AA257CC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047050"/>
              </p:ext>
            </p:extLst>
          </p:nvPr>
        </p:nvGraphicFramePr>
        <p:xfrm>
          <a:off x="8737599" y="0"/>
          <a:ext cx="3454400" cy="461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28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D7B371-1F65-462B-AC82-5DE8CDB2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026" y="270386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Мероприятия</a:t>
            </a:r>
            <a:br>
              <a:rPr lang="ru-RU" sz="2800" dirty="0"/>
            </a:br>
            <a:r>
              <a:rPr lang="ru-RU" sz="2800" dirty="0"/>
              <a:t>проводимые</a:t>
            </a:r>
            <a:br>
              <a:rPr lang="ru-RU" sz="2800" dirty="0"/>
            </a:br>
            <a:r>
              <a:rPr lang="ru-RU" sz="2800" dirty="0"/>
              <a:t>с нашей поддержкой</a:t>
            </a:r>
          </a:p>
        </p:txBody>
      </p:sp>
      <p:pic>
        <p:nvPicPr>
          <p:cNvPr id="3074" name="Picture 2">
            <a:hlinkClick r:id="rId2"/>
            <a:extLst>
              <a:ext uri="{FF2B5EF4-FFF2-40B4-BE49-F238E27FC236}">
                <a16:creationId xmlns:a16="http://schemas.microsoft.com/office/drawing/2014/main" xmlns="" id="{DC54FD69-9564-4916-8695-CBA1B339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2957226"/>
            <a:ext cx="2289387" cy="317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B81434-7397-46C5-8FA2-C8521C71F773}"/>
              </a:ext>
            </a:extLst>
          </p:cNvPr>
          <p:cNvSpPr txBox="1"/>
          <p:nvPr/>
        </p:nvSpPr>
        <p:spPr>
          <a:xfrm>
            <a:off x="2374900" y="1904907"/>
            <a:ext cx="8012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Можно нажать на плакаты и вы перейдёте на отчёт с мероприятий.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A63F6F-AA64-4AEC-8458-F4C740F0E968}"/>
              </a:ext>
            </a:extLst>
          </p:cNvPr>
          <p:cNvSpPr txBox="1"/>
          <p:nvPr/>
        </p:nvSpPr>
        <p:spPr>
          <a:xfrm>
            <a:off x="4601209" y="1580272"/>
            <a:ext cx="35602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С 1 июля 2024 года по 1 июля 2025 год</a:t>
            </a:r>
          </a:p>
        </p:txBody>
      </p:sp>
      <p:pic>
        <p:nvPicPr>
          <p:cNvPr id="3076" name="Picture 4">
            <a:hlinkClick r:id="rId4"/>
            <a:extLst>
              <a:ext uri="{FF2B5EF4-FFF2-40B4-BE49-F238E27FC236}">
                <a16:creationId xmlns:a16="http://schemas.microsoft.com/office/drawing/2014/main" xmlns="" id="{E713A858-638A-4770-8899-8094F5AED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63" y="2957224"/>
            <a:ext cx="2700679" cy="31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hlinkClick r:id="rId6"/>
            <a:extLst>
              <a:ext uri="{FF2B5EF4-FFF2-40B4-BE49-F238E27FC236}">
                <a16:creationId xmlns:a16="http://schemas.microsoft.com/office/drawing/2014/main" xmlns="" id="{622F12FF-0F09-4049-95B5-09D80A6D9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58" y="2957224"/>
            <a:ext cx="2267557" cy="31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hlinkClick r:id="rId8"/>
            <a:extLst>
              <a:ext uri="{FF2B5EF4-FFF2-40B4-BE49-F238E27FC236}">
                <a16:creationId xmlns:a16="http://schemas.microsoft.com/office/drawing/2014/main" xmlns="" id="{C811D18D-E393-4F41-A988-C4D665CFD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31" y="2957224"/>
            <a:ext cx="2700679" cy="31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0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hlinkClick r:id="rId2"/>
            <a:extLst>
              <a:ext uri="{FF2B5EF4-FFF2-40B4-BE49-F238E27FC236}">
                <a16:creationId xmlns:a16="http://schemas.microsoft.com/office/drawing/2014/main" xmlns="" id="{F305FF3D-250C-43C7-A609-0DF3531A6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5" y="471650"/>
            <a:ext cx="2700679" cy="31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hlinkClick r:id="rId4"/>
            <a:extLst>
              <a:ext uri="{FF2B5EF4-FFF2-40B4-BE49-F238E27FC236}">
                <a16:creationId xmlns:a16="http://schemas.microsoft.com/office/drawing/2014/main" xmlns="" id="{202130E3-D986-42AC-AE26-4E24B5A08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76" y="2963997"/>
            <a:ext cx="2700679" cy="31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hlinkClick r:id="rId6"/>
            <a:extLst>
              <a:ext uri="{FF2B5EF4-FFF2-40B4-BE49-F238E27FC236}">
                <a16:creationId xmlns:a16="http://schemas.microsoft.com/office/drawing/2014/main" xmlns="" id="{028AD21F-0FEF-4F7C-A2E6-B7DAEE845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45" y="2963992"/>
            <a:ext cx="2700680" cy="31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hlinkClick r:id="rId8"/>
            <a:extLst>
              <a:ext uri="{FF2B5EF4-FFF2-40B4-BE49-F238E27FC236}">
                <a16:creationId xmlns:a16="http://schemas.microsoft.com/office/drawing/2014/main" xmlns="" id="{BBF90A11-925E-48CC-AEC5-D03A7A02B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644" y="471650"/>
            <a:ext cx="2700679" cy="317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181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590</TotalTime>
  <Words>70</Words>
  <Application>Microsoft Office PowerPoint</Application>
  <PresentationFormat>Произвольный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След самолета</vt:lpstr>
      <vt:lpstr>NewsPrint</vt:lpstr>
      <vt:lpstr>Публичный отчёт по Ано совет отцов города севастополя</vt:lpstr>
      <vt:lpstr>Задача организации - поднять авторитет отцов, укрепить традиционные семейные ценности и правильные ориентиры воспитания детей. </vt:lpstr>
      <vt:lpstr>Презентация PowerPoint</vt:lpstr>
      <vt:lpstr>Мероприятия проводимые с нашей поддержкой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отчёт по Ано совет отцов города севастополя</dc:title>
  <dc:creator>Алексей Громяк</dc:creator>
  <cp:lastModifiedBy>Darina</cp:lastModifiedBy>
  <cp:revision>10</cp:revision>
  <dcterms:created xsi:type="dcterms:W3CDTF">2025-07-02T19:59:20Z</dcterms:created>
  <dcterms:modified xsi:type="dcterms:W3CDTF">2025-07-04T09:10:37Z</dcterms:modified>
</cp:coreProperties>
</file>